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70" r:id="rId2"/>
  </p:sldIdLst>
  <p:sldSz cx="12801600" cy="9601200" type="A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gMZ4AJV134DvUpWJGhwCcfB4u6W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54" autoAdjust="0"/>
    <p:restoredTop sz="94648"/>
  </p:normalViewPr>
  <p:slideViewPr>
    <p:cSldViewPr snapToGrid="0" snapToObjects="1">
      <p:cViewPr>
        <p:scale>
          <a:sx n="100" d="100"/>
          <a:sy n="100" d="100"/>
        </p:scale>
        <p:origin x="690" y="-12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15" Type="http://schemas.openxmlformats.org/officeDocument/2006/relationships/presProps" Target="presProps.xml"/><Relationship Id="rId14" Type="http://customschemas.google.com/relationships/presentationmetadata" Target="metadata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6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Calibri"/>
              <a:buNone/>
              <a:defRPr sz="8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7"/>
          <p:cNvSpPr txBox="1"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360"/>
              <a:buNone/>
              <a:defRPr sz="3359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 sz="2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20"/>
              <a:buNone/>
              <a:defRPr sz="252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body" idx="1"/>
          </p:nvPr>
        </p:nvSpPr>
        <p:spPr>
          <a:xfrm>
            <a:off x="880110" y="2555875"/>
            <a:ext cx="5440680" cy="609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body" idx="2"/>
          </p:nvPr>
        </p:nvSpPr>
        <p:spPr>
          <a:xfrm>
            <a:off x="6480810" y="2555875"/>
            <a:ext cx="5440680" cy="609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8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 txBox="1"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360"/>
              <a:buNone/>
              <a:defRPr sz="3359" b="1"/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None/>
              <a:defRPr sz="2520" b="1"/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body" idx="2"/>
          </p:nvPr>
        </p:nvSpPr>
        <p:spPr>
          <a:xfrm>
            <a:off x="881779" y="3507105"/>
            <a:ext cx="5415676" cy="515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3"/>
          </p:nvPr>
        </p:nvSpPr>
        <p:spPr>
          <a:xfrm>
            <a:off x="6480811" y="2353628"/>
            <a:ext cx="5442347" cy="1153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360"/>
              <a:buNone/>
              <a:defRPr sz="3359" b="1"/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None/>
              <a:defRPr sz="2520" b="1"/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body" idx="4"/>
          </p:nvPr>
        </p:nvSpPr>
        <p:spPr>
          <a:xfrm>
            <a:off x="6480811" y="3507105"/>
            <a:ext cx="5442347" cy="515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80"/>
              <a:buFont typeface="Calibri"/>
              <a:buNone/>
              <a:defRPr sz="448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body" idx="1"/>
          </p:nvPr>
        </p:nvSpPr>
        <p:spPr>
          <a:xfrm>
            <a:off x="5442347" y="1382397"/>
            <a:ext cx="6480810" cy="682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51308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4480"/>
              <a:buChar char="•"/>
              <a:defRPr sz="4480"/>
            </a:lvl1pPr>
            <a:lvl2pPr marL="914400" lvl="1" indent="-477519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920"/>
              <a:buChar char="•"/>
              <a:defRPr sz="3920"/>
            </a:lvl2pPr>
            <a:lvl3pPr marL="1371600" lvl="2" indent="-44196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360"/>
              <a:buChar char="•"/>
              <a:defRPr sz="3359"/>
            </a:lvl3pPr>
            <a:lvl4pPr marL="1828800" lvl="3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4pPr>
            <a:lvl5pPr marL="2286000" lvl="4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5pPr>
            <a:lvl6pPr marL="2743200" lvl="5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6pPr>
            <a:lvl7pPr marL="3200400" lvl="6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7pPr>
            <a:lvl8pPr marL="3657600" lvl="7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8pPr>
            <a:lvl9pPr marL="4114800" lvl="8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body" idx="2"/>
          </p:nvPr>
        </p:nvSpPr>
        <p:spPr>
          <a:xfrm>
            <a:off x="881778" y="2880360"/>
            <a:ext cx="4128849" cy="5336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/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  <a:defRPr sz="1679"/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80"/>
              <a:buFont typeface="Calibri"/>
              <a:buNone/>
              <a:defRPr sz="448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3"/>
          <p:cNvSpPr>
            <a:spLocks noGrp="1"/>
          </p:cNvSpPr>
          <p:nvPr>
            <p:ph type="pic" idx="2"/>
          </p:nvPr>
        </p:nvSpPr>
        <p:spPr>
          <a:xfrm>
            <a:off x="5442347" y="1382397"/>
            <a:ext cx="6480810" cy="682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4480"/>
              <a:buFont typeface="Arial"/>
              <a:buNone/>
              <a:defRPr sz="448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920"/>
              <a:buFont typeface="Arial"/>
              <a:buNone/>
              <a:defRPr sz="39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360"/>
              <a:buFont typeface="Arial"/>
              <a:buNone/>
              <a:defRPr sz="33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body" idx="1"/>
          </p:nvPr>
        </p:nvSpPr>
        <p:spPr>
          <a:xfrm>
            <a:off x="881778" y="2880360"/>
            <a:ext cx="4128849" cy="5336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/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  <a:defRPr sz="1679"/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 rot="5400000">
            <a:off x="3354863" y="81122"/>
            <a:ext cx="6091873" cy="11041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 rot="5400000">
            <a:off x="6473031" y="3199289"/>
            <a:ext cx="8136573" cy="276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 rot="5400000">
            <a:off x="872332" y="518954"/>
            <a:ext cx="8136573" cy="812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60"/>
              <a:buFont typeface="Calibri"/>
              <a:buNone/>
              <a:defRPr sz="61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4"/>
          <p:cNvSpPr txBox="1"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77519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920"/>
              <a:buFont typeface="Arial"/>
              <a:buChar char="•"/>
              <a:defRPr sz="39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4196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360"/>
              <a:buFont typeface="Arial"/>
              <a:buChar char="•"/>
              <a:defRPr sz="33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8619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4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6" r:id="rId6"/>
    <p:sldLayoutId id="2147483657" r:id="rId7"/>
    <p:sldLayoutId id="2147483658" r:id="rId8"/>
    <p:sldLayoutId id="2147483659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矩形 51">
            <a:extLst>
              <a:ext uri="{FF2B5EF4-FFF2-40B4-BE49-F238E27FC236}">
                <a16:creationId xmlns:a16="http://schemas.microsoft.com/office/drawing/2014/main" id="{5ECC10A0-92C5-2348-8E05-1E63C75AD889}"/>
              </a:ext>
            </a:extLst>
          </p:cNvPr>
          <p:cNvSpPr/>
          <p:nvPr/>
        </p:nvSpPr>
        <p:spPr>
          <a:xfrm>
            <a:off x="6525128" y="198179"/>
            <a:ext cx="6179415" cy="9136970"/>
          </a:xfrm>
          <a:prstGeom prst="rect">
            <a:avLst/>
          </a:prstGeom>
          <a:blipFill dpi="0" rotWithShape="1">
            <a:blip r:embed="rId2">
              <a:alphaModFix amt="30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323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F1EDF3E9-ECCD-A848-8E51-01EA35D3C9CC}"/>
              </a:ext>
            </a:extLst>
          </p:cNvPr>
          <p:cNvSpPr/>
          <p:nvPr/>
        </p:nvSpPr>
        <p:spPr>
          <a:xfrm>
            <a:off x="162229" y="203815"/>
            <a:ext cx="6180068" cy="9137934"/>
          </a:xfrm>
          <a:prstGeom prst="rect">
            <a:avLst/>
          </a:prstGeom>
          <a:blipFill dpi="0" rotWithShape="1">
            <a:blip r:embed="rId2">
              <a:alphaModFix amt="30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sz="1323"/>
          </a:p>
        </p:txBody>
      </p: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C920CCA7-FF78-8F4E-8A2E-C14D7279B9AD}"/>
              </a:ext>
            </a:extLst>
          </p:cNvPr>
          <p:cNvCxnSpPr/>
          <p:nvPr/>
        </p:nvCxnSpPr>
        <p:spPr>
          <a:xfrm>
            <a:off x="6488881" y="505998"/>
            <a:ext cx="6158249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文字方塊 3">
            <a:extLst>
              <a:ext uri="{FF2B5EF4-FFF2-40B4-BE49-F238E27FC236}">
                <a16:creationId xmlns:a16="http://schemas.microsoft.com/office/drawing/2014/main" id="{681C34A2-ADEB-8C48-A90E-12DB5FF7EEB1}"/>
              </a:ext>
            </a:extLst>
          </p:cNvPr>
          <p:cNvSpPr txBox="1"/>
          <p:nvPr/>
        </p:nvSpPr>
        <p:spPr>
          <a:xfrm>
            <a:off x="8817911" y="215078"/>
            <a:ext cx="15001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3B</a:t>
            </a:r>
            <a:endParaRPr lang="zh-TW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21F2CEE0-CBAE-4D47-B3CF-6550FBA3D835}"/>
              </a:ext>
            </a:extLst>
          </p:cNvPr>
          <p:cNvCxnSpPr/>
          <p:nvPr/>
        </p:nvCxnSpPr>
        <p:spPr>
          <a:xfrm>
            <a:off x="6494548" y="9341749"/>
            <a:ext cx="6158249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文字方塊 5">
            <a:extLst>
              <a:ext uri="{FF2B5EF4-FFF2-40B4-BE49-F238E27FC236}">
                <a16:creationId xmlns:a16="http://schemas.microsoft.com/office/drawing/2014/main" id="{71D441C8-7F93-A043-B85D-1047B956857F}"/>
              </a:ext>
            </a:extLst>
          </p:cNvPr>
          <p:cNvSpPr txBox="1"/>
          <p:nvPr/>
        </p:nvSpPr>
        <p:spPr>
          <a:xfrm>
            <a:off x="12340790" y="197749"/>
            <a:ext cx="310953" cy="292389"/>
          </a:xfrm>
          <a:prstGeom prst="rect">
            <a:avLst/>
          </a:prstGeom>
          <a:solidFill>
            <a:srgbClr val="795830"/>
          </a:solidFill>
        </p:spPr>
        <p:txBody>
          <a:bodyPr wrap="square" lIns="0" tIns="15241" rIns="0" bIns="0" rtlCol="0">
            <a:spAutoFit/>
          </a:bodyPr>
          <a:lstStyle/>
          <a:p>
            <a:pPr algn="ctr"/>
            <a:endParaRPr lang="en-US" altLang="zh-TW" sz="9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en-US" altLang="zh-TW" sz="900" dirty="0">
                <a:latin typeface="標楷體" panose="03000509000000000000" pitchFamily="65" charset="-120"/>
                <a:ea typeface="標楷體" panose="03000509000000000000" pitchFamily="65" charset="-120"/>
              </a:rPr>
              <a:t>3B</a:t>
            </a:r>
            <a:endParaRPr lang="zh-TW" altLang="zh-TW" sz="9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76F1ED1-0FC2-A24B-83E2-610542E2DFDD}"/>
              </a:ext>
            </a:extLst>
          </p:cNvPr>
          <p:cNvSpPr txBox="1"/>
          <p:nvPr/>
        </p:nvSpPr>
        <p:spPr>
          <a:xfrm>
            <a:off x="6506351" y="334912"/>
            <a:ext cx="1653817" cy="20960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2022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30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日 </a:t>
            </a:r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/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 第</a:t>
            </a:r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2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頁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BBDA92E5-14F7-E342-89FF-38A87D5514E1}"/>
              </a:ext>
            </a:extLst>
          </p:cNvPr>
          <p:cNvSpPr txBox="1"/>
          <p:nvPr/>
        </p:nvSpPr>
        <p:spPr>
          <a:xfrm>
            <a:off x="185193" y="335447"/>
            <a:ext cx="1653991" cy="209609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2022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年</a:t>
            </a:r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3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月</a:t>
            </a:r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30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日 </a:t>
            </a:r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/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 第</a:t>
            </a:r>
            <a:r>
              <a:rPr kumimoji="1" lang="en-US" altLang="zh-TW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1</a:t>
            </a:r>
            <a:r>
              <a:rPr kumimoji="1" lang="zh-TW" altLang="en-US" sz="762" dirty="0">
                <a:latin typeface="標楷體" panose="03000509000000000000" pitchFamily="65" charset="-120"/>
                <a:ea typeface="標楷體" panose="03000509000000000000" pitchFamily="65" charset="-120"/>
              </a:rPr>
              <a:t>頁</a:t>
            </a:r>
          </a:p>
        </p:txBody>
      </p:sp>
      <p:cxnSp>
        <p:nvCxnSpPr>
          <p:cNvPr id="9" name="直線接點 8">
            <a:extLst>
              <a:ext uri="{FF2B5EF4-FFF2-40B4-BE49-F238E27FC236}">
                <a16:creationId xmlns:a16="http://schemas.microsoft.com/office/drawing/2014/main" id="{8FD32627-5DEA-464E-8B36-8F131C1B71FB}"/>
              </a:ext>
            </a:extLst>
          </p:cNvPr>
          <p:cNvCxnSpPr/>
          <p:nvPr/>
        </p:nvCxnSpPr>
        <p:spPr>
          <a:xfrm>
            <a:off x="208211" y="505065"/>
            <a:ext cx="6158900" cy="0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F162E1C-9BA8-E04F-8B82-659FDB66EE06}"/>
              </a:ext>
            </a:extLst>
          </p:cNvPr>
          <p:cNvSpPr txBox="1"/>
          <p:nvPr/>
        </p:nvSpPr>
        <p:spPr>
          <a:xfrm>
            <a:off x="2537488" y="215043"/>
            <a:ext cx="15003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3B</a:t>
            </a:r>
            <a:endParaRPr lang="zh-TW" altLang="zh-TW" sz="14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1" name="直線接點 10">
            <a:extLst>
              <a:ext uri="{FF2B5EF4-FFF2-40B4-BE49-F238E27FC236}">
                <a16:creationId xmlns:a16="http://schemas.microsoft.com/office/drawing/2014/main" id="{4B51C470-EFF4-4541-8C86-A616B96559CC}"/>
              </a:ext>
            </a:extLst>
          </p:cNvPr>
          <p:cNvCxnSpPr/>
          <p:nvPr/>
        </p:nvCxnSpPr>
        <p:spPr>
          <a:xfrm>
            <a:off x="190863" y="9341749"/>
            <a:ext cx="6158900" cy="0"/>
          </a:xfrm>
          <a:prstGeom prst="line">
            <a:avLst/>
          </a:prstGeom>
          <a:ln w="28575">
            <a:solidFill>
              <a:schemeClr val="bg2">
                <a:lumMod val="5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EAF28DD-C615-E24C-B49E-2463C0E13C25}"/>
              </a:ext>
            </a:extLst>
          </p:cNvPr>
          <p:cNvSpPr txBox="1"/>
          <p:nvPr/>
        </p:nvSpPr>
        <p:spPr>
          <a:xfrm>
            <a:off x="6037349" y="197749"/>
            <a:ext cx="310985" cy="292389"/>
          </a:xfrm>
          <a:prstGeom prst="rect">
            <a:avLst/>
          </a:prstGeom>
          <a:solidFill>
            <a:srgbClr val="795830"/>
          </a:solidFill>
        </p:spPr>
        <p:txBody>
          <a:bodyPr wrap="square" lIns="0" tIns="15241" rIns="0" bIns="0" rtlCol="0">
            <a:spAutoFit/>
          </a:bodyPr>
          <a:lstStyle/>
          <a:p>
            <a:pPr algn="ctr"/>
            <a:r>
              <a:rPr lang="en-US" altLang="zh-TW" sz="900" dirty="0">
                <a:latin typeface="標楷體" panose="03000509000000000000" pitchFamily="65" charset="-120"/>
                <a:ea typeface="標楷體" panose="03000509000000000000" pitchFamily="65" charset="-120"/>
              </a:rPr>
              <a:t>3B</a:t>
            </a:r>
          </a:p>
          <a:p>
            <a:pPr algn="ctr"/>
            <a:endParaRPr lang="en-US" altLang="zh-TW" sz="9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98AE77D-5538-7B43-A68F-A66958C3839C}"/>
              </a:ext>
            </a:extLst>
          </p:cNvPr>
          <p:cNvSpPr txBox="1"/>
          <p:nvPr/>
        </p:nvSpPr>
        <p:spPr>
          <a:xfrm>
            <a:off x="9628274" y="628760"/>
            <a:ext cx="2952609" cy="93871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新北市</a:t>
            </a:r>
            <a:r>
              <a:rPr kumimoji="1"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110</a:t>
            </a:r>
            <a:r>
              <a:rPr kumimoji="1"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學年度國小資賦優異班（數學）</a:t>
            </a:r>
            <a:br>
              <a:rPr kumimoji="1" lang="en-US" altLang="zh-TW" sz="1100" dirty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kumimoji="1"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文化獵人編輯小組：</a:t>
            </a:r>
            <a:endParaRPr kumimoji="1" lang="en-US" altLang="zh-TW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kumimoji="1"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永和國小　鍾定栩</a:t>
            </a:r>
            <a:endParaRPr kumimoji="1" lang="en-US" altLang="zh-TW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kumimoji="1"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執行編輯：鍾定栩</a:t>
            </a:r>
            <a:endParaRPr kumimoji="1" lang="en-US" altLang="zh-TW" sz="11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r>
              <a:rPr kumimoji="1" lang="zh-TW" altLang="en-US" sz="1100" dirty="0">
                <a:latin typeface="標楷體" panose="03000509000000000000" pitchFamily="65" charset="-120"/>
                <a:ea typeface="標楷體" panose="03000509000000000000" pitchFamily="65" charset="-120"/>
              </a:rPr>
              <a:t>總編輯：鍾定栩</a:t>
            </a:r>
          </a:p>
        </p:txBody>
      </p:sp>
      <p:grpSp>
        <p:nvGrpSpPr>
          <p:cNvPr id="2" name="群組 1">
            <a:extLst>
              <a:ext uri="{FF2B5EF4-FFF2-40B4-BE49-F238E27FC236}">
                <a16:creationId xmlns:a16="http://schemas.microsoft.com/office/drawing/2014/main" id="{630DD8DA-1747-4F0F-936D-58CE1DC485BA}"/>
              </a:ext>
            </a:extLst>
          </p:cNvPr>
          <p:cNvGrpSpPr/>
          <p:nvPr/>
        </p:nvGrpSpPr>
        <p:grpSpPr>
          <a:xfrm>
            <a:off x="281386" y="2131545"/>
            <a:ext cx="5869349" cy="5104859"/>
            <a:chOff x="281386" y="2131545"/>
            <a:chExt cx="5869349" cy="5104859"/>
          </a:xfrm>
        </p:grpSpPr>
        <p:sp>
          <p:nvSpPr>
            <p:cNvPr id="13" name="文字方塊 12">
              <a:extLst>
                <a:ext uri="{FF2B5EF4-FFF2-40B4-BE49-F238E27FC236}">
                  <a16:creationId xmlns:a16="http://schemas.microsoft.com/office/drawing/2014/main" id="{AF7A92CA-71A1-5143-8853-CAD420751E73}"/>
                </a:ext>
              </a:extLst>
            </p:cNvPr>
            <p:cNvSpPr txBox="1"/>
            <p:nvPr/>
          </p:nvSpPr>
          <p:spPr>
            <a:xfrm>
              <a:off x="281386" y="2131545"/>
              <a:ext cx="5869349" cy="703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TW" altLang="en-US" sz="3000" b="1" dirty="0">
                  <a:solidFill>
                    <a:srgbClr val="002060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Gen Jyuu GothicX Heavy" panose="020B0702020203020207" pitchFamily="34" charset="-120"/>
                </a:rPr>
                <a:t>什麼是密碼學？</a:t>
              </a:r>
              <a:endParaRPr kumimoji="1" lang="en-US" altLang="zh-TW" sz="3000" b="1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D78BD316-A2CF-B244-8D01-5836F15C1A2C}"/>
                </a:ext>
              </a:extLst>
            </p:cNvPr>
            <p:cNvSpPr txBox="1"/>
            <p:nvPr/>
          </p:nvSpPr>
          <p:spPr>
            <a:xfrm>
              <a:off x="281386" y="2835199"/>
              <a:ext cx="5869349" cy="440120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密碼學跟數學是有關係的。</a:t>
              </a:r>
            </a:p>
            <a:p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 自古以來，戰爭成功的關鍵除了誰兵力強大，「訊息傳遞」也非常重要。想想看，如果我方從本部發出半夜偷襲的指令，結果傳令兵被對方抓到了，那還能偷襲的成功嗎？</a:t>
              </a:r>
            </a:p>
            <a:p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「我來，我見，我征服」的凱薩大帝於是發明了一套給自己軍隊使用的凱薩密碼，據說他自己對於這套密碼非常自豪，常常傳授給別人呢！（咦等等這樣真的可以嗎？）</a:t>
              </a:r>
            </a:p>
            <a:p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不僅在軍事上，小說也有密碼學！</a:t>
              </a:r>
            </a:p>
            <a:p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推理與恐怖小說之祖愛倫坡 也把密碼學應用在自己的小說</a:t>
              </a:r>
              <a:r>
                <a:rPr lang="en-US" altLang="zh-TW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《</a:t>
              </a:r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金甲蟲</a:t>
              </a:r>
              <a:r>
                <a:rPr lang="en-US" altLang="zh-TW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》</a:t>
              </a:r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中，只不過他設定的是一套亂數密碼。</a:t>
              </a:r>
            </a:p>
            <a:p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我們製作一個專屬自己的密碼筒</a:t>
              </a:r>
              <a:r>
                <a:rPr lang="en-US" altLang="zh-TW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~</a:t>
              </a:r>
              <a:endParaRPr lang="zh-TW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B2008DEC-C016-4855-BCDF-0B6CF8C4C186}"/>
              </a:ext>
            </a:extLst>
          </p:cNvPr>
          <p:cNvGrpSpPr/>
          <p:nvPr/>
        </p:nvGrpSpPr>
        <p:grpSpPr>
          <a:xfrm>
            <a:off x="6519091" y="1941372"/>
            <a:ext cx="5821699" cy="3861635"/>
            <a:chOff x="6339115" y="1850738"/>
            <a:chExt cx="5821699" cy="3861635"/>
          </a:xfrm>
        </p:grpSpPr>
        <p:sp>
          <p:nvSpPr>
            <p:cNvPr id="17" name="文字方塊 16">
              <a:extLst>
                <a:ext uri="{FF2B5EF4-FFF2-40B4-BE49-F238E27FC236}">
                  <a16:creationId xmlns:a16="http://schemas.microsoft.com/office/drawing/2014/main" id="{4B91FA00-98EF-3C49-B4CB-8C41F3E3EE5D}"/>
                </a:ext>
              </a:extLst>
            </p:cNvPr>
            <p:cNvSpPr txBox="1"/>
            <p:nvPr/>
          </p:nvSpPr>
          <p:spPr>
            <a:xfrm>
              <a:off x="6339115" y="1850738"/>
              <a:ext cx="5813652" cy="7036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kumimoji="1" lang="zh-TW" altLang="en-US" sz="3000" b="1" dirty="0">
                  <a:solidFill>
                    <a:srgbClr val="002060"/>
                  </a:solidFill>
                  <a:latin typeface="標楷體" panose="03000509000000000000" pitchFamily="65" charset="-120"/>
                  <a:ea typeface="標楷體" panose="03000509000000000000" pitchFamily="65" charset="-120"/>
                  <a:cs typeface="Gen Jyuu GothicX Heavy" panose="020B0702020203020207" pitchFamily="34" charset="-120"/>
                </a:rPr>
                <a:t>密碼筒的製作</a:t>
              </a:r>
              <a:endParaRPr kumimoji="1" lang="en-US" altLang="zh-TW" sz="3000" b="1" dirty="0">
                <a:solidFill>
                  <a:srgbClr val="00206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Gen Jyuu GothicX Heavy" panose="020B0702020203020207" pitchFamily="34" charset="-120"/>
              </a:endParaRPr>
            </a:p>
          </p:txBody>
        </p:sp>
        <p:sp>
          <p:nvSpPr>
            <p:cNvPr id="18" name="文字方塊 17">
              <a:extLst>
                <a:ext uri="{FF2B5EF4-FFF2-40B4-BE49-F238E27FC236}">
                  <a16:creationId xmlns:a16="http://schemas.microsoft.com/office/drawing/2014/main" id="{1CF0304C-0E63-5C4F-B62C-235EC687C3AC}"/>
                </a:ext>
              </a:extLst>
            </p:cNvPr>
            <p:cNvSpPr txBox="1"/>
            <p:nvPr/>
          </p:nvSpPr>
          <p:spPr>
            <a:xfrm>
              <a:off x="6347162" y="2542274"/>
              <a:ext cx="5813652" cy="31700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材料：</a:t>
              </a:r>
              <a:endPara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保麗龍膠、雙面膠、美工刀、剪刀、直尺、厚紙板、雲彩紙。</a:t>
              </a:r>
              <a:endPara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endPara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製作步驟：</a:t>
              </a:r>
              <a:endPara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marL="457200" indent="-457200">
                <a:buFont typeface="+mj-lt"/>
                <a:buAutoNum type="arabicPeriod"/>
              </a:pPr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製作捲筒</a:t>
              </a:r>
              <a:endPara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marL="457200" indent="-457200">
                <a:buFont typeface="+mj-lt"/>
                <a:buAutoNum type="arabicPeriod"/>
              </a:pPr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製作把手</a:t>
              </a:r>
              <a:endPara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marL="457200" indent="-457200">
                <a:buFont typeface="+mj-lt"/>
                <a:buAutoNum type="arabicPeriod"/>
              </a:pPr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製作密碼轉輪</a:t>
              </a:r>
              <a:endPara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marL="457200" indent="-457200">
                <a:buFont typeface="+mj-lt"/>
                <a:buAutoNum type="arabicPeriod"/>
              </a:pPr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組裝零件</a:t>
              </a:r>
              <a:endPara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  <a:p>
              <a:pPr marL="457200" indent="-457200">
                <a:buFont typeface="+mj-lt"/>
                <a:buAutoNum type="arabicPeriod"/>
              </a:pPr>
              <a:r>
                <a:rPr lang="zh-TW" altLang="en-US" sz="2000" dirty="0">
                  <a:latin typeface="標楷體" panose="03000509000000000000" pitchFamily="65" charset="-120"/>
                  <a:ea typeface="標楷體" panose="03000509000000000000" pitchFamily="65" charset="-120"/>
                </a:rPr>
                <a:t>設定密碼</a:t>
              </a:r>
              <a:endParaRPr lang="en-US" altLang="zh-TW" sz="2000" dirty="0">
                <a:latin typeface="標楷體" panose="03000509000000000000" pitchFamily="65" charset="-120"/>
                <a:ea typeface="標楷體" panose="03000509000000000000" pitchFamily="65" charset="-120"/>
              </a:endParaRP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6E93CDBC-589F-A142-9CFB-D7853F3DEC51}"/>
              </a:ext>
            </a:extLst>
          </p:cNvPr>
          <p:cNvSpPr/>
          <p:nvPr/>
        </p:nvSpPr>
        <p:spPr>
          <a:xfrm>
            <a:off x="1928253" y="797915"/>
            <a:ext cx="22621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TW" altLang="en-US" sz="5400" cap="none" spc="0" dirty="0">
                <a:ln/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anose="03000509000000000000" pitchFamily="65" charset="-120"/>
                <a:ea typeface="標楷體" panose="03000509000000000000" pitchFamily="65" charset="-120"/>
                <a:cs typeface="Gen Jyuu GothicX Heavy" panose="020B0702020203020207" pitchFamily="34" charset="-120"/>
              </a:rPr>
              <a:t>密碼學</a:t>
            </a:r>
          </a:p>
        </p:txBody>
      </p:sp>
      <p:sp>
        <p:nvSpPr>
          <p:cNvPr id="31" name="文字方塊 30">
            <a:extLst>
              <a:ext uri="{FF2B5EF4-FFF2-40B4-BE49-F238E27FC236}">
                <a16:creationId xmlns:a16="http://schemas.microsoft.com/office/drawing/2014/main" id="{41AEFD9C-D8D9-EE45-947A-6AF2E30E0E81}"/>
              </a:ext>
            </a:extLst>
          </p:cNvPr>
          <p:cNvSpPr txBox="1"/>
          <p:nvPr/>
        </p:nvSpPr>
        <p:spPr>
          <a:xfrm>
            <a:off x="1781212" y="1813677"/>
            <a:ext cx="46015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内海フォント-Light" panose="02000600000000000000" pitchFamily="2" charset="-120"/>
              </a:rPr>
              <a:t>文</a:t>
            </a:r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  <a:cs typeface="内海フォント-Light" panose="02000600000000000000" pitchFamily="2" charset="-120"/>
              </a:rPr>
              <a:t>/</a:t>
            </a:r>
            <a:r>
              <a:rPr kumimoji="1"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内海フォント-Light" panose="02000600000000000000" pitchFamily="2" charset="-120"/>
              </a:rPr>
              <a:t>鍾定栩</a:t>
            </a:r>
            <a:br>
              <a:rPr kumimoji="1" lang="en-US" altLang="zh-TW" b="1" dirty="0">
                <a:latin typeface="標楷體" panose="03000509000000000000" pitchFamily="65" charset="-120"/>
                <a:ea typeface="標楷體" panose="03000509000000000000" pitchFamily="65" charset="-120"/>
                <a:cs typeface="内海フォント-Light" panose="02000600000000000000" pitchFamily="2" charset="-120"/>
              </a:rPr>
            </a:b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内海フォント-Light" panose="02000600000000000000" pitchFamily="2" charset="-120"/>
              </a:rPr>
              <a:t>圖</a:t>
            </a:r>
            <a:r>
              <a:rPr lang="en-US" altLang="zh-TW" b="1" dirty="0">
                <a:latin typeface="標楷體" panose="03000509000000000000" pitchFamily="65" charset="-120"/>
                <a:ea typeface="標楷體" panose="03000509000000000000" pitchFamily="65" charset="-120"/>
                <a:cs typeface="内海フォント-Light" panose="02000600000000000000" pitchFamily="2" charset="-120"/>
              </a:rPr>
              <a:t>/</a:t>
            </a:r>
            <a:r>
              <a:rPr lang="zh-TW" altLang="en-US" b="1" dirty="0">
                <a:latin typeface="標楷體" panose="03000509000000000000" pitchFamily="65" charset="-120"/>
                <a:ea typeface="標楷體" panose="03000509000000000000" pitchFamily="65" charset="-120"/>
                <a:cs typeface="内海フォント-Light" panose="02000600000000000000" pitchFamily="2" charset="-120"/>
              </a:rPr>
              <a:t>老師</a:t>
            </a:r>
          </a:p>
        </p:txBody>
      </p:sp>
      <p:pic>
        <p:nvPicPr>
          <p:cNvPr id="34" name="圖片 33">
            <a:extLst>
              <a:ext uri="{FF2B5EF4-FFF2-40B4-BE49-F238E27FC236}">
                <a16:creationId xmlns:a16="http://schemas.microsoft.com/office/drawing/2014/main" id="{C793F1C7-470C-498F-AA89-1D0EA30F23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13136" y="6071014"/>
            <a:ext cx="1772447" cy="1329335"/>
          </a:xfrm>
          <a:prstGeom prst="rect">
            <a:avLst/>
          </a:prstGeom>
        </p:spPr>
      </p:pic>
      <p:pic>
        <p:nvPicPr>
          <p:cNvPr id="37" name="圖片 36">
            <a:extLst>
              <a:ext uri="{FF2B5EF4-FFF2-40B4-BE49-F238E27FC236}">
                <a16:creationId xmlns:a16="http://schemas.microsoft.com/office/drawing/2014/main" id="{C8E035B0-5C63-4BD5-98A1-C8B039020B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7642471" y="6071014"/>
            <a:ext cx="1772447" cy="1329335"/>
          </a:xfrm>
          <a:prstGeom prst="rect">
            <a:avLst/>
          </a:prstGeom>
        </p:spPr>
      </p:pic>
      <p:pic>
        <p:nvPicPr>
          <p:cNvPr id="39" name="圖片 38">
            <a:extLst>
              <a:ext uri="{FF2B5EF4-FFF2-40B4-BE49-F238E27FC236}">
                <a16:creationId xmlns:a16="http://schemas.microsoft.com/office/drawing/2014/main" id="{4D2E1AD7-7DA6-49D5-92D6-EC4115FF08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8971806" y="6071013"/>
            <a:ext cx="1772448" cy="1329336"/>
          </a:xfrm>
          <a:prstGeom prst="rect">
            <a:avLst/>
          </a:prstGeom>
        </p:spPr>
      </p:pic>
      <p:pic>
        <p:nvPicPr>
          <p:cNvPr id="41" name="圖片 40">
            <a:extLst>
              <a:ext uri="{FF2B5EF4-FFF2-40B4-BE49-F238E27FC236}">
                <a16:creationId xmlns:a16="http://schemas.microsoft.com/office/drawing/2014/main" id="{A4081096-53BC-4492-87A0-335256D444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10301140" y="6070771"/>
            <a:ext cx="1772449" cy="1329336"/>
          </a:xfrm>
          <a:prstGeom prst="rect">
            <a:avLst/>
          </a:prstGeom>
        </p:spPr>
      </p:pic>
      <p:pic>
        <p:nvPicPr>
          <p:cNvPr id="44" name="圖片 43">
            <a:extLst>
              <a:ext uri="{FF2B5EF4-FFF2-40B4-BE49-F238E27FC236}">
                <a16:creationId xmlns:a16="http://schemas.microsoft.com/office/drawing/2014/main" id="{8D896D10-35B5-4791-9F38-ADD05E15B9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6314558" y="7841084"/>
            <a:ext cx="1700637" cy="1275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544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278</Words>
  <Application>Microsoft Office PowerPoint</Application>
  <PresentationFormat>A3 紙張 (297x420 公釐)</PresentationFormat>
  <Paragraphs>30</Paragraphs>
  <Slides>1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5" baseType="lpstr">
      <vt:lpstr>標楷體</vt:lpstr>
      <vt:lpstr>Arial</vt:lpstr>
      <vt:lpstr>Calibri</vt:lpstr>
      <vt:lpstr>Office 佈景主題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歐冠杏</dc:creator>
  <cp:lastModifiedBy>user</cp:lastModifiedBy>
  <cp:revision>30</cp:revision>
  <dcterms:created xsi:type="dcterms:W3CDTF">2021-04-20T08:20:10Z</dcterms:created>
  <dcterms:modified xsi:type="dcterms:W3CDTF">2022-03-30T06:17:17Z</dcterms:modified>
</cp:coreProperties>
</file>